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2180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Case Study: Product Color Performance Analysis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4806672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DEF6DC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9380" y="4949309"/>
            <a:ext cx="9239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spc="-38" kern="0" dirty="0">
                <a:solidFill>
                  <a:srgbClr val="3C3838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VA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6826687" y="4788813"/>
            <a:ext cx="2172891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Vaibhav Ahuja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741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3715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Thank you for taking the time to review this analysis. We hope these insights provide a solid foundation for strategic decision-making.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97240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Vaibhav Ahuja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07601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spc="-7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Scenario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724978"/>
            <a:ext cx="745176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Company Overview:</a:t>
            </a:r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Adventure Works is a global sports cycle manufacturer operating in </a:t>
            </a:r>
            <a:pPr algn="l" indent="0" marL="0">
              <a:lnSpc>
                <a:spcPts val="2400"/>
              </a:lnSpc>
              <a:buNone/>
            </a:pPr>
            <a:r>
              <a:rPr lang="en-US" sz="1500" b="1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10 countries</a:t>
            </a:r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2663309"/>
            <a:ext cx="74517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218617"/>
            <a:ext cx="745176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Product Range:</a:t>
            </a:r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The company offers </a:t>
            </a:r>
            <a:pPr algn="l" indent="0" marL="0">
              <a:lnSpc>
                <a:spcPts val="2400"/>
              </a:lnSpc>
              <a:buNone/>
            </a:pPr>
            <a:r>
              <a:rPr lang="en-US" sz="1500" b="1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bicycles, accessories, components, and clothing</a:t>
            </a:r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837724" y="4156948"/>
            <a:ext cx="74517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712256"/>
            <a:ext cx="745176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Objective:</a:t>
            </a:r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Identify </a:t>
            </a:r>
            <a:pPr algn="l" indent="0" marL="0">
              <a:lnSpc>
                <a:spcPts val="2400"/>
              </a:lnSpc>
              <a:buNone/>
            </a:pPr>
            <a:r>
              <a:rPr lang="en-US" sz="1500" b="1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color-based performance trends</a:t>
            </a:r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across all product categories.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837724" y="5650587"/>
            <a:ext cx="74517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6205895"/>
            <a:ext cx="745176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Business Impact:</a:t>
            </a:r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Insights will help determine </a:t>
            </a:r>
            <a:pPr algn="l" indent="0" marL="0">
              <a:lnSpc>
                <a:spcPts val="2400"/>
              </a:lnSpc>
              <a:buNone/>
            </a:pPr>
            <a:r>
              <a:rPr lang="en-US" sz="1500" b="1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most and least profitable colors</a:t>
            </a:r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guiding </a:t>
            </a:r>
            <a:pPr algn="l" indent="0" marL="0">
              <a:lnSpc>
                <a:spcPts val="2400"/>
              </a:lnSpc>
              <a:buNone/>
            </a:pPr>
            <a:r>
              <a:rPr lang="en-US" sz="1500" b="1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strategic production and marketing decisions</a:t>
            </a:r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5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7469" y="3146703"/>
            <a:ext cx="4009430" cy="230790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764310" y="5669994"/>
            <a:ext cx="503586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05815"/>
            <a:ext cx="76522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Accessories Color Performance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13800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37974" y="219598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21380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Standard Colors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2633543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 colors yielded </a:t>
            </a:r>
            <a:pPr algn="l" indent="0" marL="0">
              <a:lnSpc>
                <a:spcPts val="3000"/>
              </a:lnSpc>
              <a:buNone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₹20K–₹30K</a:t>
            </a:r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as total profit.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213800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35108" y="219598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12693" y="2138005"/>
            <a:ext cx="30544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Non-Colored Accessories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12693" y="2633543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Non-colored accessories performed the best</a:t>
            </a:r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generating </a:t>
            </a:r>
            <a:pPr algn="l" indent="0" marL="0">
              <a:lnSpc>
                <a:spcPts val="3000"/>
              </a:lnSpc>
              <a:buNone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₹80K</a:t>
            </a:r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 profit.</a:t>
            </a:r>
            <a:endParaRPr lang="en-US" sz="18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668792"/>
            <a:ext cx="12071866" cy="37548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1521"/>
            <a:ext cx="61137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Bikes Color Performance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888212"/>
            <a:ext cx="6185535" cy="143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Yellow bikes recorded the highest losses</a:t>
            </a:r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of ₹997K, followed by Red (₹365K loss) and Blue (₹312K loss).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407807"/>
            <a:ext cx="6185535" cy="143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Silver and Black</a:t>
            </a:r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bikes were the most profitable, earning ₹550K and ₹689K, respectively.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927402"/>
            <a:ext cx="6185535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Further analysis revealed that </a:t>
            </a:r>
            <a:pPr algn="l" indent="0" marL="0">
              <a:lnSpc>
                <a:spcPts val="3000"/>
              </a:lnSpc>
              <a:buNone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every Yellow bike</a:t>
            </a:r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model (23 products) incurred a loss.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968365"/>
            <a:ext cx="6185535" cy="143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 out of 21</a:t>
            </a:r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Red bike models were profitable, proving Yellow to be the worst-performing color for bikes.</a:t>
            </a:r>
            <a:endParaRPr lang="en-US" sz="18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2073712"/>
            <a:ext cx="5945386" cy="47925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3199" y="655796"/>
            <a:ext cx="6504265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spc="-8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Clothing Color Performance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33199" y="1660088"/>
            <a:ext cx="12964001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1957" y="2276118"/>
            <a:ext cx="1604248" cy="12820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15013" y="2876788"/>
            <a:ext cx="318016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spc="-45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5102304" y="2502218"/>
            <a:ext cx="2405062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Black Clothing Profit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5102304" y="2970371"/>
            <a:ext cx="2405062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Top performing color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932640" y="3571161"/>
            <a:ext cx="8808125" cy="15240"/>
          </a:xfrm>
          <a:prstGeom prst="roundRect">
            <a:avLst>
              <a:gd name="adj" fmla="val 623262"/>
            </a:avLst>
          </a:prstGeom>
          <a:solidFill>
            <a:srgbClr val="D8AFF8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33" y="3614618"/>
            <a:ext cx="3208496" cy="128206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15013" y="4056936"/>
            <a:ext cx="318016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spc="-45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5904428" y="3840718"/>
            <a:ext cx="2286119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Blue Clothing Profit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5904428" y="4308872"/>
            <a:ext cx="2286119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Second best performer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5734764" y="4909661"/>
            <a:ext cx="8006001" cy="15240"/>
          </a:xfrm>
          <a:prstGeom prst="roundRect">
            <a:avLst>
              <a:gd name="adj" fmla="val 623262"/>
            </a:avLst>
          </a:prstGeom>
          <a:solidFill>
            <a:srgbClr val="D8AFF8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08" y="4953119"/>
            <a:ext cx="4812863" cy="128206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915132" y="5395436"/>
            <a:ext cx="318016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spc="-45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1"/>
          <p:cNvSpPr/>
          <p:nvPr/>
        </p:nvSpPr>
        <p:spPr>
          <a:xfrm>
            <a:off x="6706672" y="5179219"/>
            <a:ext cx="2468404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White Clothing Profit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6706672" y="5647373"/>
            <a:ext cx="2468404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Minimal profit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6537008" y="6248162"/>
            <a:ext cx="7203758" cy="15240"/>
          </a:xfrm>
          <a:prstGeom prst="roundRect">
            <a:avLst>
              <a:gd name="adj" fmla="val 623262"/>
            </a:avLst>
          </a:prstGeom>
          <a:solidFill>
            <a:srgbClr val="D8AFF8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84" y="6291620"/>
            <a:ext cx="6417112" cy="128206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3915013" y="6733937"/>
            <a:ext cx="318016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spc="-45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500" dirty="0"/>
          </a:p>
        </p:txBody>
      </p:sp>
      <p:sp>
        <p:nvSpPr>
          <p:cNvPr id="21" name="Text 15"/>
          <p:cNvSpPr/>
          <p:nvPr/>
        </p:nvSpPr>
        <p:spPr>
          <a:xfrm>
            <a:off x="7508796" y="6517719"/>
            <a:ext cx="2383512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Yellow Clothing Loss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7508796" y="6985873"/>
            <a:ext cx="2383512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Worst performer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5369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Clothing Profit Graph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16681"/>
            <a:ext cx="111863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Black was the top-performing color, </a:t>
            </a:r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contributing ₹235K in profit, followed by </a:t>
            </a:r>
            <a:pPr algn="l"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Blue</a:t>
            </a:r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at ₹74K. 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727603"/>
            <a:ext cx="1249930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White </a:t>
            </a:r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had minimal profit</a:t>
            </a:r>
            <a:pPr algn="l"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(₹8K), </a:t>
            </a:r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while </a:t>
            </a:r>
            <a:pPr algn="l"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Yellow </a:t>
            </a:r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(₹66K loss) and </a:t>
            </a:r>
            <a:pPr algn="l"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Multi-color </a:t>
            </a:r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(₹5K loss) performed </a:t>
            </a:r>
            <a:pPr algn="l"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poorly</a:t>
            </a:r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.</a:t>
            </a:r>
            <a:endParaRPr lang="en-US" sz="2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374" y="3438525"/>
            <a:ext cx="10935533" cy="38372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72064"/>
            <a:ext cx="791194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Components Color Performance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326362" y="28598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Black (48%)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55419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Black dominated, contributing 48% of total profit (₹1M)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603677" y="338089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000000"/>
          </a:solidFill>
          <a:ln w="7620">
            <a:solidFill>
              <a:srgbClr val="19191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768221" y="3511748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spc="-38" kern="0" dirty="0">
                <a:solidFill>
                  <a:srgbClr val="FFFFFF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487853" y="24548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Silver (28%)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7853" y="2950369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Silver components followed at 28% of total profits</a:t>
            </a:r>
            <a:endParaRPr lang="en-US" sz="18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555349" y="2746653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2F2F2"/>
          </a:solidFill>
          <a:ln w="7620">
            <a:solidFill>
              <a:srgbClr val="D8D8D8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719893" y="2877503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spc="-38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9607629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Non-colored (10%)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607629" y="4570928"/>
            <a:ext cx="41850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Non-colored components accounted for 10% of profits</a:t>
            </a:r>
            <a:endParaRPr lang="en-US" sz="18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8761571" y="440697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8926116" y="4537829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9487853" y="56959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Other Colors (14%)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487853" y="6191488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Red, Silver/Black and others made up the remaining profit</a:t>
            </a:r>
            <a:endParaRPr lang="en-US" sz="185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7555349" y="6067187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44444"/>
          </a:solidFill>
          <a:ln w="7620">
            <a:solidFill>
              <a:srgbClr val="FF5D5D"/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7719893" y="6198037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spc="-38" kern="0" dirty="0">
                <a:solidFill>
                  <a:srgbClr val="FFFFFF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17"/>
          <p:cNvSpPr/>
          <p:nvPr/>
        </p:nvSpPr>
        <p:spPr>
          <a:xfrm>
            <a:off x="2326362" y="52907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Blue</a:t>
            </a:r>
            <a:endParaRPr lang="en-US" sz="2200" dirty="0"/>
          </a:p>
        </p:txBody>
      </p:sp>
      <p:sp>
        <p:nvSpPr>
          <p:cNvPr id="24" name="Text 18"/>
          <p:cNvSpPr/>
          <p:nvPr/>
        </p:nvSpPr>
        <p:spPr>
          <a:xfrm>
            <a:off x="837724" y="5786318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Blue components showed an unexpected loss of ₹1.8K</a:t>
            </a:r>
            <a:endParaRPr lang="en-US" sz="1850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26" name="Shape 19"/>
          <p:cNvSpPr/>
          <p:nvPr/>
        </p:nvSpPr>
        <p:spPr>
          <a:xfrm>
            <a:off x="5603677" y="5432941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5E98F1"/>
          </a:solidFill>
          <a:ln w="7620">
            <a:solidFill>
              <a:srgbClr val="447ED7"/>
            </a:solidFill>
            <a:prstDash val="solid"/>
          </a:ln>
        </p:spPr>
      </p:sp>
      <p:sp>
        <p:nvSpPr>
          <p:cNvPr id="27" name="Text 20"/>
          <p:cNvSpPr/>
          <p:nvPr/>
        </p:nvSpPr>
        <p:spPr>
          <a:xfrm>
            <a:off x="5768221" y="5563791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spc="-38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</a:t>
            </a:r>
            <a:endParaRPr lang="en-US" sz="2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4138"/>
            <a:ext cx="5792391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spc="-67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Overall Profit and Loss by Color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611154"/>
            <a:ext cx="12954952" cy="329243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5105519"/>
            <a:ext cx="3238738" cy="7180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7151" y="6092785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Black: ₹1.3M Profit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1017151" y="6464379"/>
            <a:ext cx="2879884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Black led in overall profitability with ₹1.3M in total profits</a:t>
            </a:r>
            <a:pPr algn="l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across all product categories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62" y="5105519"/>
            <a:ext cx="3238738" cy="7180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5889" y="6092785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Silver: ₹988K Profit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4255889" y="6464379"/>
            <a:ext cx="2879884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Silver followed with ₹988K</a:t>
            </a:r>
            <a:pPr algn="l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 total profits, particularly strong in bikes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105519"/>
            <a:ext cx="3238738" cy="7180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94627" y="6092785"/>
            <a:ext cx="2336244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Blue: Mixed Performance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7494627" y="6464379"/>
            <a:ext cx="287988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Profitable in clothing but losses in bikes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3938" y="5105519"/>
            <a:ext cx="3238738" cy="71806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733365" y="6092785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Yellow: ₹1.06M Loss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10733365" y="6464379"/>
            <a:ext cx="2879884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Yellow performed the worst, showing major losses in both Bikes (₹997K) and Clothing (₹67K)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49837"/>
            <a:ext cx="110442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Insights and Strategic Recommendations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8202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37974" y="294001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Profit Erosion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3377565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50% of total profit was eroded by losses from Yellow bikes (₹997K loss)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288202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35108" y="294001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12693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Top Performers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12693" y="3377565"/>
            <a:ext cx="55799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most profitable product variant was Silver bikes (₹689K profit)</a:t>
            </a:r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</a:t>
            </a:r>
            <a:pPr algn="l" indent="0" marL="0">
              <a:lnSpc>
                <a:spcPts val="3000"/>
              </a:lnSpc>
              <a:buNone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Silver bikes, Black clothing, and Black components proved to be highly profitable.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50351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37974" y="509313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15559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Underperformers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15559" y="5530691"/>
            <a:ext cx="55799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Yellow performed the worst</a:t>
            </a:r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across categories. </a:t>
            </a:r>
            <a:pPr algn="l" indent="0" marL="0">
              <a:lnSpc>
                <a:spcPts val="3000"/>
              </a:lnSpc>
              <a:buNone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 and Blue bikes also underperformed, with a combined loss of ₹480K, but some Red models were profitable.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50351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35108" y="509313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212693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Marginal Performers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212693" y="5530691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White and Silver/Black products showed only marginal profitability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2025-03-18T10:51:29Z</dcterms:created>
  <dcterms:modified xsi:type="dcterms:W3CDTF">2025-03-18T10:51:29Z</dcterms:modified>
</cp:coreProperties>
</file>